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256" r:id="rId2"/>
    <p:sldId id="384" r:id="rId3"/>
    <p:sldId id="375" r:id="rId4"/>
    <p:sldId id="385" r:id="rId5"/>
    <p:sldId id="386" r:id="rId6"/>
    <p:sldId id="390" r:id="rId7"/>
    <p:sldId id="387" r:id="rId8"/>
    <p:sldId id="388" r:id="rId9"/>
    <p:sldId id="389" r:id="rId10"/>
    <p:sldId id="391" r:id="rId11"/>
    <p:sldId id="381" r:id="rId12"/>
    <p:sldId id="348" r:id="rId1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902" y="3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661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902" y="8830661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56F7415A-393C-4114-8171-3986B932E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48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902" y="3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80" y="4416101"/>
            <a:ext cx="5504854" cy="4182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61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902" y="8830661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DC1E22D5-3A8B-40A1-A6ED-7E2F3291F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28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0B0DC9-B7A5-4C1D-AC33-686ADDA82D1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07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8D49C8-B076-4A44-AF0A-E983047F31C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2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2971800" y="4343400"/>
            <a:ext cx="4038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66"/>
              </a:solidFill>
              <a:latin typeface="Arial Black" pitchFamily="34" charset="0"/>
            </a:endParaRPr>
          </a:p>
          <a:p>
            <a:pPr algn="ctr">
              <a:defRPr/>
            </a:pPr>
            <a:r>
              <a:rPr lang="en-US" sz="2800">
                <a:solidFill>
                  <a:srgbClr val="000066"/>
                </a:solidFill>
                <a:latin typeface="Arial Black" pitchFamily="34" charset="0"/>
              </a:rPr>
              <a:t>NATIONAL COMMUNICATIONS AUTHORITY</a:t>
            </a:r>
            <a:endParaRPr lang="en-US" sz="2800">
              <a:solidFill>
                <a:srgbClr val="000066"/>
              </a:solidFill>
            </a:endParaRPr>
          </a:p>
        </p:txBody>
      </p:sp>
      <p:pic>
        <p:nvPicPr>
          <p:cNvPr id="19" name="Picture 3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0" y="5047456"/>
            <a:ext cx="1119188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1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248400"/>
            <a:ext cx="5181600" cy="457200"/>
          </a:xfrm>
          <a:prstGeom prst="rect">
            <a:avLst/>
          </a:prstGeom>
        </p:spPr>
        <p:txBody>
          <a:bodyPr/>
          <a:lstStyle>
            <a:lvl1pPr>
              <a:defRPr sz="1400" i="1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CBE25-CC9E-4CF2-ABB9-A81456183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317BB-DED2-4981-98F3-7E29A4686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E8EEC-01BA-4643-ABB5-63FA74D5D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E73F9-471B-4D68-AF9F-4894284E5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35E6E-938C-41C9-BD66-FF817CBB1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9846" y="581533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D28DF-F892-404D-8F03-245051349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34C0B-E4DD-4807-8C7E-E03B1E526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339DD-E281-40ED-B994-490ED0B29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62FC2-C172-48D4-BE3E-B214E63DE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A2099-85B8-4008-A946-15F16D83F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57E87-798C-48CC-86BF-12E0B6831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563D8-E8D7-45F3-A437-A666F0442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15B44B3E-A64B-4175-AB9C-15BD07DAD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1" name="Picture 1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00" y="6108700"/>
            <a:ext cx="7366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18"/>
          <p:cNvSpPr>
            <a:spLocks noChangeArrowheads="1"/>
          </p:cNvSpPr>
          <p:nvPr/>
        </p:nvSpPr>
        <p:spPr bwMode="auto">
          <a:xfrm>
            <a:off x="914400" y="6248400"/>
            <a:ext cx="510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 i="1" dirty="0">
                <a:solidFill>
                  <a:srgbClr val="000066"/>
                </a:solidFill>
                <a:latin typeface="Arial Black" pitchFamily="34" charset="0"/>
              </a:rPr>
              <a:t>NATIONAL COMMUNICATIONS AUTHORITY</a:t>
            </a:r>
          </a:p>
          <a:p>
            <a:pPr algn="ctr">
              <a:defRPr/>
            </a:pPr>
            <a:r>
              <a:rPr lang="en-US" sz="1400" i="1" dirty="0">
                <a:solidFill>
                  <a:srgbClr val="000066"/>
                </a:solidFill>
              </a:rPr>
              <a:t>Division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</p:sldLayoutIdLst>
  <p:transition spd="slow">
    <p:wheel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923A9F-16BF-465A-901C-88C77D94F1F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447800"/>
            <a:ext cx="8229600" cy="3048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                                                           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                                                               </a:t>
            </a:r>
            <a:r>
              <a:rPr lang="en-US" sz="2500" dirty="0" smtClean="0">
                <a:solidFill>
                  <a:schemeClr val="bg1"/>
                </a:solidFill>
              </a:rPr>
              <a:t>QOS TRIAL TESTING OF MOBILE FINANCIAL SERVICES (MFS) - CASE OF GHANA</a:t>
            </a:r>
            <a:r>
              <a:rPr lang="en-US" sz="2900" dirty="0">
                <a:solidFill>
                  <a:schemeClr val="bg1"/>
                </a:solidFill>
              </a:rPr>
              <a:t/>
            </a:r>
            <a:br>
              <a:rPr lang="en-US" sz="2900" dirty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BY</a:t>
            </a:r>
            <a:r>
              <a:rPr lang="en-US" sz="2900" dirty="0" smtClean="0">
                <a:solidFill>
                  <a:schemeClr val="bg1"/>
                </a:solidFill>
              </a:rPr>
              <a:t/>
            </a:r>
            <a:br>
              <a:rPr lang="en-US" sz="2900" dirty="0" smtClean="0">
                <a:solidFill>
                  <a:schemeClr val="bg1"/>
                </a:solidFill>
              </a:rPr>
            </a:br>
            <a:r>
              <a:rPr lang="en-US" sz="29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Samuel K. Agyekum, 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(Dep. Manager, NCA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&amp; Vice Chairman, ITU-T SG 12 AFR)</a:t>
            </a:r>
            <a:r>
              <a:rPr lang="en-US" sz="2000" i="1" dirty="0" smtClean="0">
                <a:solidFill>
                  <a:schemeClr val="bg1"/>
                </a:solidFill>
              </a:rPr>
              <a:t/>
            </a:r>
            <a:br>
              <a:rPr lang="en-US" sz="2000" i="1" dirty="0" smtClean="0">
                <a:solidFill>
                  <a:schemeClr val="bg1"/>
                </a:solidFill>
              </a:rPr>
            </a:br>
            <a:r>
              <a:rPr lang="en-US" sz="2500" i="1" dirty="0" smtClean="0">
                <a:solidFill>
                  <a:schemeClr val="bg1"/>
                </a:solidFill>
              </a:rPr>
              <a:t/>
            </a:r>
            <a:br>
              <a:rPr lang="en-US" sz="2500" i="1" dirty="0" smtClean="0">
                <a:solidFill>
                  <a:schemeClr val="bg1"/>
                </a:solidFill>
              </a:rPr>
            </a:br>
            <a:r>
              <a:rPr lang="en-US" sz="2500" dirty="0" smtClean="0">
                <a:solidFill>
                  <a:schemeClr val="bg1"/>
                </a:solidFill>
              </a:rPr>
              <a:t/>
            </a:r>
            <a:br>
              <a:rPr lang="en-US" sz="2500" dirty="0" smtClean="0">
                <a:solidFill>
                  <a:schemeClr val="bg1"/>
                </a:solidFill>
              </a:rPr>
            </a:br>
            <a:endParaRPr lang="en-US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70163" y="292267"/>
            <a:ext cx="7840911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pPr lvl="0"/>
            <a:r>
              <a:rPr lang="en-US" sz="3200" dirty="0"/>
              <a:t>Test Results and </a:t>
            </a:r>
            <a:r>
              <a:rPr lang="en-US" sz="3200" dirty="0" smtClean="0"/>
              <a:t>Analysis</a:t>
            </a:r>
          </a:p>
          <a:p>
            <a:endParaRPr lang="en-US" sz="2900" kern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46362" y="1066800"/>
            <a:ext cx="8416638" cy="5257799"/>
          </a:xfrm>
        </p:spPr>
        <p:txBody>
          <a:bodyPr/>
          <a:lstStyle/>
          <a:p>
            <a:pPr marL="0" indent="0">
              <a:buNone/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+mj-lt"/>
                <a:cs typeface="Times New Roman" panose="02020603050405020304" pitchFamily="18" charset="0"/>
              </a:rPr>
              <a:t>            </a:t>
            </a:r>
          </a:p>
          <a:p>
            <a:pPr marL="0" indent="0">
              <a:buNone/>
            </a:pPr>
            <a:endParaRPr lang="en-US" sz="1600" b="1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+mj-lt"/>
                <a:cs typeface="Times New Roman" panose="02020603050405020304" pitchFamily="18" charset="0"/>
              </a:rPr>
              <a:t>         Fig 2b: Benchmarking the QoS performances of Operators X and Y</a:t>
            </a:r>
            <a:endParaRPr lang="en-US" sz="1600" b="1" dirty="0">
              <a:latin typeface="+mj-lt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GB" sz="1300" u="sng" dirty="0" smtClean="0"/>
          </a:p>
          <a:p>
            <a:pPr marL="0" lvl="0" indent="0">
              <a:buNone/>
            </a:pPr>
            <a:r>
              <a:rPr lang="en-GB" sz="1300" u="sng" dirty="0" smtClean="0"/>
              <a:t>REMARKS:</a:t>
            </a:r>
          </a:p>
          <a:p>
            <a:r>
              <a:rPr lang="en-GB" sz="1400" dirty="0" smtClean="0"/>
              <a:t>Operators X and Y </a:t>
            </a:r>
            <a:r>
              <a:rPr lang="en-GB" sz="1400" dirty="0"/>
              <a:t>recorded less Response </a:t>
            </a:r>
            <a:r>
              <a:rPr lang="en-GB" sz="1400" dirty="0" smtClean="0"/>
              <a:t>Times </a:t>
            </a:r>
            <a:r>
              <a:rPr lang="en-GB" sz="1400" dirty="0"/>
              <a:t>for all USSD requests with the exception of the Main Menu request command.</a:t>
            </a:r>
            <a:endParaRPr lang="en-US" sz="1400" dirty="0"/>
          </a:p>
          <a:p>
            <a:pPr marL="0" lv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818" y="1206134"/>
            <a:ext cx="6705600" cy="3648075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08252290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41" y="533400"/>
            <a:ext cx="6181860" cy="762000"/>
          </a:xfrm>
        </p:spPr>
        <p:txBody>
          <a:bodyPr/>
          <a:lstStyle/>
          <a:p>
            <a:r>
              <a:rPr lang="en-US" dirty="0" smtClean="0"/>
              <a:t>                                         </a:t>
            </a:r>
            <a:r>
              <a:rPr lang="en-US" sz="3200" dirty="0" smtClean="0"/>
              <a:t>Conclusion &amp; Way Forward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19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/>
              <a:t>The findings of this exercise indicated that out of the 26 test cases, </a:t>
            </a:r>
            <a:r>
              <a:rPr lang="en-US" sz="2000" dirty="0" smtClean="0"/>
              <a:t>Operators X and Y recorded </a:t>
            </a:r>
            <a:r>
              <a:rPr lang="en-US" sz="2000" dirty="0"/>
              <a:t>a Service Accessibility Rate of 100%, </a:t>
            </a:r>
            <a:r>
              <a:rPr lang="en-US" sz="2000" dirty="0" smtClean="0"/>
              <a:t>and </a:t>
            </a:r>
            <a:r>
              <a:rPr lang="en-US" sz="2000" dirty="0"/>
              <a:t>Service Success Rate of </a:t>
            </a:r>
            <a:r>
              <a:rPr lang="en-US" sz="2000" dirty="0" smtClean="0"/>
              <a:t>100% and </a:t>
            </a:r>
            <a:r>
              <a:rPr lang="en-US" sz="2000" dirty="0"/>
              <a:t>Average Service Response </a:t>
            </a:r>
            <a:r>
              <a:rPr lang="en-US" sz="2000" dirty="0" smtClean="0"/>
              <a:t>times </a:t>
            </a:r>
            <a:r>
              <a:rPr lang="en-US" sz="2000" dirty="0"/>
              <a:t>of 1.81 </a:t>
            </a:r>
            <a:r>
              <a:rPr lang="en-US" sz="2000" dirty="0" smtClean="0"/>
              <a:t> &amp; 1.61 seconds respectively .</a:t>
            </a:r>
            <a:endParaRPr lang="en-US" sz="2000" dirty="0"/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The </a:t>
            </a:r>
            <a:r>
              <a:rPr lang="en-US" sz="2000" dirty="0"/>
              <a:t>Authority </a:t>
            </a:r>
            <a:r>
              <a:rPr lang="en-US" sz="2000" dirty="0" smtClean="0"/>
              <a:t>would review the test methodology report of the Security</a:t>
            </a:r>
            <a:r>
              <a:rPr lang="en-US" sz="2000" dirty="0"/>
              <a:t>, Infrastructure and Trust </a:t>
            </a:r>
            <a:r>
              <a:rPr lang="en-US" sz="2000" dirty="0" smtClean="0"/>
              <a:t>(SIT) Working Group under ITU’s </a:t>
            </a:r>
            <a:r>
              <a:rPr lang="en-US" sz="2000" dirty="0"/>
              <a:t>Financial Inclusion Global Initiative (FIGI</a:t>
            </a:r>
            <a:r>
              <a:rPr lang="en-US" sz="2000" dirty="0" smtClean="0"/>
              <a:t>) program to inform future trials and campaigns.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/>
              <a:t>The test reports would be shared </a:t>
            </a:r>
            <a:r>
              <a:rPr lang="en-US" sz="2000" dirty="0"/>
              <a:t>with </a:t>
            </a:r>
            <a:r>
              <a:rPr lang="en-US" sz="2000" dirty="0" smtClean="0"/>
              <a:t>SG </a:t>
            </a:r>
            <a:r>
              <a:rPr lang="en-US" sz="2000" dirty="0"/>
              <a:t>12 as </a:t>
            </a:r>
            <a:r>
              <a:rPr lang="en-US" sz="2000" dirty="0" smtClean="0"/>
              <a:t>Ghana’s contribution </a:t>
            </a:r>
            <a:r>
              <a:rPr lang="en-US" sz="2000" dirty="0"/>
              <a:t>to the ongoing </a:t>
            </a:r>
            <a:r>
              <a:rPr lang="en-US" sz="2000" dirty="0" smtClean="0"/>
              <a:t>DFS standardization work under Q13/12 ahead of next ITU-T SG 12 meeting.</a:t>
            </a:r>
            <a:endParaRPr lang="en-US" sz="2000" dirty="0"/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12703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B9EAE5-6B2B-47D4-8D00-9DBDD3C258C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2057400"/>
            <a:ext cx="7647297" cy="1524000"/>
          </a:xfrm>
        </p:spPr>
        <p:txBody>
          <a:bodyPr/>
          <a:lstStyle/>
          <a:p>
            <a:pPr algn="ctr" eaLnBrk="1" hangingPunct="1"/>
            <a:r>
              <a:rPr lang="en-US" sz="4500" i="1" dirty="0"/>
              <a:t>Thank </a:t>
            </a:r>
            <a:r>
              <a:rPr lang="en-US" sz="4500" i="1" dirty="0" smtClean="0"/>
              <a:t>You for your time &amp; attention</a:t>
            </a:r>
            <a:endParaRPr lang="en-US" sz="450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3962400"/>
            <a:ext cx="2016404" cy="1625291"/>
          </a:xfrm>
          <a:prstGeom prst="rect">
            <a:avLst/>
          </a:prstGeom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44" y="283030"/>
            <a:ext cx="7364412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49830"/>
            <a:ext cx="8458200" cy="4558274"/>
          </a:xfrm>
        </p:spPr>
        <p:txBody>
          <a:bodyPr/>
          <a:lstStyle/>
          <a:p>
            <a:pPr lvl="0"/>
            <a:r>
              <a:rPr lang="en-US" sz="2300" dirty="0" smtClean="0"/>
              <a:t>Introduction</a:t>
            </a:r>
            <a:endParaRPr lang="en-US" sz="2300" dirty="0"/>
          </a:p>
          <a:p>
            <a:pPr lvl="0"/>
            <a:r>
              <a:rPr lang="en-US" sz="2300" dirty="0"/>
              <a:t>Test Methodology</a:t>
            </a:r>
          </a:p>
          <a:p>
            <a:pPr lvl="0"/>
            <a:r>
              <a:rPr lang="en-US" sz="2300" dirty="0"/>
              <a:t>Measurement Profile &amp; Scenario</a:t>
            </a:r>
          </a:p>
          <a:p>
            <a:pPr lvl="0"/>
            <a:r>
              <a:rPr lang="en-US" sz="2300" dirty="0"/>
              <a:t>QoS Parameters, Definitions &amp; Formula</a:t>
            </a:r>
          </a:p>
          <a:p>
            <a:pPr lvl="0"/>
            <a:r>
              <a:rPr lang="en-US" sz="2300" dirty="0"/>
              <a:t>Test Results and Analysis</a:t>
            </a:r>
          </a:p>
          <a:p>
            <a:pPr lvl="0"/>
            <a:r>
              <a:rPr lang="en-US" sz="2300" dirty="0" smtClean="0"/>
              <a:t>Conclusion &amp; Way Forward</a:t>
            </a:r>
            <a:endParaRPr lang="en-US" sz="2300" dirty="0"/>
          </a:p>
          <a:p>
            <a:pPr lvl="0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83030"/>
            <a:ext cx="56849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kern="0" dirty="0" smtClean="0"/>
              <a:t>Presentation Outline</a:t>
            </a: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3910163201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361543"/>
            <a:ext cx="7543800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pPr lvl="0"/>
            <a:r>
              <a:rPr lang="en-US" sz="3200" dirty="0"/>
              <a:t>Introduction</a:t>
            </a:r>
          </a:p>
          <a:p>
            <a:endParaRPr lang="en-US" sz="2900" kern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04800" y="1311184"/>
            <a:ext cx="8610600" cy="4632100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dirty="0"/>
              <a:t>National Communications Authority (NCA) </a:t>
            </a:r>
            <a:r>
              <a:rPr lang="en-US" sz="2000" dirty="0" smtClean="0"/>
              <a:t>conducted </a:t>
            </a:r>
            <a:r>
              <a:rPr lang="en-US" sz="2000" b="1" dirty="0" smtClean="0"/>
              <a:t>a QoS trial testing </a:t>
            </a:r>
            <a:r>
              <a:rPr lang="en-US" sz="2000" b="1" dirty="0"/>
              <a:t>exercise </a:t>
            </a:r>
            <a:r>
              <a:rPr lang="en-US" sz="2000" b="1" dirty="0" smtClean="0"/>
              <a:t>on mobile </a:t>
            </a:r>
            <a:r>
              <a:rPr lang="en-US" sz="2000" b="1" dirty="0"/>
              <a:t>financial services</a:t>
            </a:r>
            <a:r>
              <a:rPr lang="en-US" sz="2000" dirty="0"/>
              <a:t> </a:t>
            </a:r>
            <a:r>
              <a:rPr lang="en-GB" sz="2000" dirty="0" smtClean="0"/>
              <a:t>from </a:t>
            </a:r>
            <a:r>
              <a:rPr lang="en-GB" sz="2000" dirty="0"/>
              <a:t>12</a:t>
            </a:r>
            <a:r>
              <a:rPr lang="en-GB" sz="2000" baseline="30000" dirty="0"/>
              <a:t>th</a:t>
            </a:r>
            <a:r>
              <a:rPr lang="en-GB" sz="2000" dirty="0"/>
              <a:t> June 2019 at </a:t>
            </a:r>
            <a:r>
              <a:rPr lang="en-GB" sz="2000" dirty="0" smtClean="0"/>
              <a:t>10:21 am to 27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</a:t>
            </a:r>
            <a:r>
              <a:rPr lang="en-GB" sz="2000" dirty="0"/>
              <a:t>June 2019 at 01:24pm.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The test was </a:t>
            </a:r>
            <a:r>
              <a:rPr lang="en-US" sz="2000" dirty="0"/>
              <a:t>performed with </a:t>
            </a:r>
            <a:r>
              <a:rPr lang="en-US" sz="2000" dirty="0" smtClean="0"/>
              <a:t>the objective </a:t>
            </a:r>
            <a:r>
              <a:rPr lang="en-US" sz="2000" dirty="0"/>
              <a:t>of </a:t>
            </a:r>
            <a:r>
              <a:rPr lang="en-US" sz="2000" b="1" dirty="0"/>
              <a:t>assessing </a:t>
            </a:r>
            <a:r>
              <a:rPr lang="en-US" sz="2000" b="1" dirty="0" smtClean="0"/>
              <a:t>the capability levels of mobile money platforms </a:t>
            </a:r>
            <a:r>
              <a:rPr lang="en-US" sz="2000" dirty="0" smtClean="0"/>
              <a:t>to comply with expected QoS targets on Digital Financial Services (DFS).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It also sought to </a:t>
            </a:r>
            <a:r>
              <a:rPr lang="en-US" sz="2000" b="1" dirty="0"/>
              <a:t>reinforce the consumer protection </a:t>
            </a:r>
            <a:r>
              <a:rPr lang="en-US" sz="2000" b="1" dirty="0" smtClean="0"/>
              <a:t>readiness </a:t>
            </a:r>
            <a:r>
              <a:rPr lang="en-US" sz="2000" dirty="0"/>
              <a:t>of the Authority </a:t>
            </a:r>
            <a:r>
              <a:rPr lang="en-US" sz="2000" dirty="0" smtClean="0"/>
              <a:t>on mobile money transaction services and more so in line with the </a:t>
            </a:r>
            <a:r>
              <a:rPr lang="en-US" sz="2000" b="1" dirty="0" smtClean="0"/>
              <a:t>Payment Systems and Services Act, 2019 </a:t>
            </a:r>
            <a:r>
              <a:rPr lang="en-US" sz="2000" dirty="0" smtClean="0"/>
              <a:t>(Act 987)</a:t>
            </a:r>
          </a:p>
        </p:txBody>
      </p:sp>
    </p:spTree>
    <p:extLst>
      <p:ext uri="{BB962C8B-B14F-4D97-AF65-F5344CB8AC3E}">
        <p14:creationId xmlns:p14="http://schemas.microsoft.com/office/powerpoint/2010/main" val="2136268554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5580" y="148668"/>
            <a:ext cx="7543800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pPr lvl="0"/>
            <a:r>
              <a:rPr lang="en-US" sz="3200" dirty="0"/>
              <a:t>Test Methodology</a:t>
            </a:r>
          </a:p>
          <a:p>
            <a:endParaRPr lang="en-US" sz="2900" kern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11725" y="981691"/>
            <a:ext cx="8624455" cy="52635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National </a:t>
            </a:r>
            <a:r>
              <a:rPr lang="en-US" sz="2000" dirty="0"/>
              <a:t>Communications Authority (NCA) </a:t>
            </a:r>
            <a:r>
              <a:rPr lang="en-US" sz="2000" dirty="0" smtClean="0"/>
              <a:t>is currently using the SIGOS </a:t>
            </a:r>
            <a:r>
              <a:rPr lang="en-US" sz="2000" dirty="0"/>
              <a:t>Integrated Test Environment (SITE) system </a:t>
            </a:r>
            <a:r>
              <a:rPr lang="en-US" sz="2000" dirty="0" smtClean="0"/>
              <a:t>as its </a:t>
            </a:r>
            <a:r>
              <a:rPr lang="en-US" sz="2000" dirty="0"/>
              <a:t>the billing verification </a:t>
            </a:r>
            <a:r>
              <a:rPr lang="en-US" sz="2000" dirty="0" smtClean="0"/>
              <a:t>solution on billing accuracy </a:t>
            </a:r>
            <a:r>
              <a:rPr lang="en-US" sz="2000" dirty="0"/>
              <a:t>and revenue assurance tests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                                                              In this QoS trial testing exercise on MFS;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i="1" dirty="0" smtClean="0"/>
              <a:t>A total of four (4) mobile </a:t>
            </a:r>
            <a:r>
              <a:rPr lang="en-US" sz="2000" i="1" dirty="0"/>
              <a:t>m</a:t>
            </a:r>
            <a:r>
              <a:rPr lang="en-US" sz="2000" i="1" dirty="0" smtClean="0"/>
              <a:t>oney </a:t>
            </a:r>
            <a:r>
              <a:rPr lang="en-US" sz="2000" i="1" dirty="0"/>
              <a:t>registered </a:t>
            </a:r>
            <a:r>
              <a:rPr lang="en-US" sz="2000" i="1" dirty="0" smtClean="0"/>
              <a:t>simcards </a:t>
            </a:r>
            <a:r>
              <a:rPr lang="en-US" sz="2000" i="1" dirty="0"/>
              <a:t>for </a:t>
            </a:r>
            <a:r>
              <a:rPr lang="en-US" sz="2000" i="1" dirty="0" smtClean="0"/>
              <a:t>two (2) operators were </a:t>
            </a:r>
            <a:r>
              <a:rPr lang="en-US" sz="2000" i="1" dirty="0"/>
              <a:t>fully configured to work in a complete, automated and independent way </a:t>
            </a:r>
            <a:r>
              <a:rPr lang="en-GB" sz="2000" i="1" dirty="0"/>
              <a:t>based on </a:t>
            </a:r>
            <a:r>
              <a:rPr lang="en-GB" sz="2000" i="1" dirty="0" smtClean="0"/>
              <a:t>the Unstructured </a:t>
            </a:r>
            <a:r>
              <a:rPr lang="en-GB" sz="2000" i="1" dirty="0"/>
              <a:t>Supplementary Service Data (USSD) </a:t>
            </a:r>
            <a:r>
              <a:rPr lang="en-GB" sz="2000" i="1" dirty="0" smtClean="0"/>
              <a:t>application.</a:t>
            </a:r>
            <a:endParaRPr lang="en-US" sz="2000" i="1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i="1" dirty="0" smtClean="0"/>
              <a:t>Test CDRs of MOMO transactions were generated together with their configured </a:t>
            </a:r>
            <a:r>
              <a:rPr lang="en-US" sz="2000" i="1" dirty="0"/>
              <a:t>settings.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i="1" dirty="0" smtClean="0"/>
              <a:t>Live CDRs were imported from </a:t>
            </a:r>
            <a:r>
              <a:rPr lang="en-US" sz="2000" i="1" dirty="0"/>
              <a:t>Operators via the ftp link ftps://ftp@nca.org.gh.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i="1" dirty="0" smtClean="0"/>
              <a:t>Comparison of results was performed using live </a:t>
            </a:r>
            <a:r>
              <a:rPr lang="en-US" sz="2000" i="1" dirty="0"/>
              <a:t>and </a:t>
            </a:r>
            <a:r>
              <a:rPr lang="en-US" sz="2000" i="1" dirty="0" smtClean="0"/>
              <a:t>test CDRs </a:t>
            </a:r>
            <a:r>
              <a:rPr lang="en-US" sz="2000" i="1" dirty="0"/>
              <a:t>(from SITE system</a:t>
            </a:r>
            <a:r>
              <a:rPr lang="en-US" sz="2000" i="1" dirty="0" smtClean="0"/>
              <a:t>) </a:t>
            </a:r>
            <a:endParaRPr lang="en-US" sz="2000" i="1" dirty="0"/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585541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0945" y="285927"/>
            <a:ext cx="7543800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pPr lvl="0"/>
            <a:r>
              <a:rPr lang="en-US" sz="3200" dirty="0"/>
              <a:t>Measurement Profile &amp; Scenario</a:t>
            </a:r>
          </a:p>
          <a:p>
            <a:endParaRPr lang="en-US" sz="2900" kern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90945" y="1212052"/>
            <a:ext cx="8416636" cy="5033173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 smtClean="0">
                <a:solidFill>
                  <a:schemeClr val="bg2"/>
                </a:solidFill>
              </a:rPr>
              <a:t>Step 1:</a:t>
            </a:r>
            <a:r>
              <a:rPr lang="en-US" sz="2000" dirty="0" smtClean="0"/>
              <a:t>The </a:t>
            </a:r>
            <a:r>
              <a:rPr lang="en-US" sz="2000" dirty="0"/>
              <a:t>test </a:t>
            </a:r>
            <a:r>
              <a:rPr lang="en-US" sz="2000" dirty="0" smtClean="0"/>
              <a:t>is initiated with </a:t>
            </a:r>
            <a:r>
              <a:rPr lang="en-US" sz="2000" dirty="0"/>
              <a:t>the </a:t>
            </a:r>
            <a:r>
              <a:rPr lang="en-US" sz="2000" dirty="0" smtClean="0"/>
              <a:t>“</a:t>
            </a:r>
            <a:r>
              <a:rPr lang="en-US" sz="2000" i="1" dirty="0" smtClean="0"/>
              <a:t>Start </a:t>
            </a:r>
            <a:r>
              <a:rPr lang="en-US" sz="2000" i="1" dirty="0"/>
              <a:t>Recording </a:t>
            </a:r>
            <a:r>
              <a:rPr lang="en-US" sz="2000" i="1" dirty="0" smtClean="0"/>
              <a:t>activity</a:t>
            </a:r>
            <a:r>
              <a:rPr lang="en-US" sz="2000" dirty="0" smtClean="0"/>
              <a:t>” </a:t>
            </a:r>
            <a:r>
              <a:rPr lang="en-US" sz="2000" dirty="0"/>
              <a:t>after which the Measurement Sequence Activities follows.</a:t>
            </a:r>
          </a:p>
          <a:p>
            <a:pPr marL="0" indent="0">
              <a:buNone/>
            </a:pPr>
            <a:endParaRPr lang="en-US" sz="2000" u="sng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sz="2000" u="sng" dirty="0" smtClean="0">
                <a:solidFill>
                  <a:schemeClr val="bg2"/>
                </a:solidFill>
              </a:rPr>
              <a:t>Step 2:  </a:t>
            </a:r>
            <a:r>
              <a:rPr lang="en-US" sz="2000" dirty="0" smtClean="0"/>
              <a:t>MFS </a:t>
            </a:r>
            <a:r>
              <a:rPr lang="en-US" sz="2000" dirty="0"/>
              <a:t>Portal short code (USSD) of the operator </a:t>
            </a:r>
            <a:r>
              <a:rPr lang="en-US" sz="2000" dirty="0" smtClean="0"/>
              <a:t>is dialed by </a:t>
            </a:r>
            <a:r>
              <a:rPr lang="en-US" sz="2000" dirty="0"/>
              <a:t>the </a:t>
            </a:r>
            <a:r>
              <a:rPr lang="en-US" sz="2000" dirty="0" smtClean="0"/>
              <a:t>sending number, herein </a:t>
            </a:r>
            <a:r>
              <a:rPr lang="en-US" sz="2000" dirty="0"/>
              <a:t>“</a:t>
            </a:r>
            <a:r>
              <a:rPr lang="en-US" sz="2000" dirty="0" smtClean="0"/>
              <a:t>A-party”, as </a:t>
            </a:r>
            <a:r>
              <a:rPr lang="en-US" sz="2000" dirty="0"/>
              <a:t>configured in the </a:t>
            </a:r>
            <a:r>
              <a:rPr lang="en-US" sz="2000" dirty="0" smtClean="0"/>
              <a:t>system.</a:t>
            </a:r>
          </a:p>
          <a:p>
            <a:pPr marL="0" indent="0">
              <a:buNone/>
            </a:pPr>
            <a:endParaRPr lang="en-US" sz="2000" u="sng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sz="2000" u="sng" dirty="0" smtClean="0">
                <a:solidFill>
                  <a:schemeClr val="bg2"/>
                </a:solidFill>
              </a:rPr>
              <a:t>Step 3: </a:t>
            </a:r>
            <a:r>
              <a:rPr lang="en-US" sz="2000" dirty="0" smtClean="0"/>
              <a:t>Money </a:t>
            </a:r>
            <a:r>
              <a:rPr lang="en-US" sz="2000" dirty="0"/>
              <a:t>is transferred </a:t>
            </a:r>
            <a:r>
              <a:rPr lang="en-US" sz="2000" dirty="0" smtClean="0"/>
              <a:t>by the sending number to a receiving number, herein “B-party”.</a:t>
            </a:r>
          </a:p>
          <a:p>
            <a:pPr marL="0" indent="0">
              <a:buNone/>
            </a:pPr>
            <a:endParaRPr lang="en-US" sz="2000" u="sng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sz="2000" u="sng" dirty="0" smtClean="0">
                <a:solidFill>
                  <a:schemeClr val="bg2"/>
                </a:solidFill>
              </a:rPr>
              <a:t>Step 4</a:t>
            </a:r>
            <a:r>
              <a:rPr lang="en-US" sz="2000" dirty="0" smtClean="0"/>
              <a:t>: After </a:t>
            </a:r>
            <a:r>
              <a:rPr lang="en-US" sz="2000" dirty="0"/>
              <a:t>the end of each transaction, the system becomes idle for 60 seconds (wait period) and reactivated to perform the next transaction.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NB: The “</a:t>
            </a:r>
            <a:r>
              <a:rPr lang="en-US" sz="2000" i="1" dirty="0" smtClean="0"/>
              <a:t>wait time</a:t>
            </a:r>
            <a:r>
              <a:rPr lang="en-US" sz="2000" dirty="0" smtClean="0"/>
              <a:t>” </a:t>
            </a:r>
            <a:r>
              <a:rPr lang="en-US" sz="2000" dirty="0"/>
              <a:t>allows for the proper ending of the transaction and release of channels used for the transactions.</a:t>
            </a:r>
          </a:p>
          <a:p>
            <a:pPr marL="228600" indent="-228600">
              <a:buFont typeface="+mj-lt"/>
              <a:buAutoNum type="arabicPeriod"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413436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0945" y="447705"/>
            <a:ext cx="7543800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pPr lvl="0"/>
            <a:r>
              <a:rPr lang="en-US" sz="3200" dirty="0"/>
              <a:t>Measurement Profile &amp; Scenario</a:t>
            </a:r>
          </a:p>
          <a:p>
            <a:endParaRPr lang="en-US" sz="2900" kern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90945" y="1295400"/>
            <a:ext cx="8416636" cy="5033173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1600" b="1" dirty="0" smtClean="0"/>
              <a:t>Fig </a:t>
            </a:r>
            <a:r>
              <a:rPr lang="en-US" sz="1600" b="1" dirty="0"/>
              <a:t>1: </a:t>
            </a:r>
            <a:r>
              <a:rPr lang="en-US" sz="1600" b="1" dirty="0" smtClean="0"/>
              <a:t>Configuration </a:t>
            </a:r>
            <a:r>
              <a:rPr lang="en-US" sz="1600" b="1" dirty="0"/>
              <a:t>of USSD services using the </a:t>
            </a:r>
            <a:r>
              <a:rPr lang="en-US" sz="1600" b="1" dirty="0" smtClean="0"/>
              <a:t>BVS </a:t>
            </a:r>
            <a:r>
              <a:rPr lang="en-US" sz="1600" b="1" dirty="0"/>
              <a:t>for Momo Testing</a:t>
            </a:r>
          </a:p>
          <a:p>
            <a:pPr marL="0" indent="0">
              <a:buNone/>
            </a:pPr>
            <a:endParaRPr lang="en-US" sz="2000" dirty="0"/>
          </a:p>
          <a:p>
            <a:pPr marL="228600" indent="-228600">
              <a:buFont typeface="+mj-lt"/>
              <a:buAutoNum type="arabicPeriod"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C:\Users\gamofah\Documents\USSD 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64" y="1483508"/>
            <a:ext cx="7522256" cy="362189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030640126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0944" y="340924"/>
            <a:ext cx="7840911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pPr lvl="0"/>
            <a:r>
              <a:rPr lang="en-US" sz="3200" dirty="0"/>
              <a:t>QoS Parameters, Definitions &amp; Formula</a:t>
            </a:r>
          </a:p>
          <a:p>
            <a:endParaRPr lang="en-US" sz="2900" kern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04800" y="1311184"/>
            <a:ext cx="8416636" cy="4043083"/>
          </a:xfrm>
        </p:spPr>
        <p:txBody>
          <a:bodyPr/>
          <a:lstStyle/>
          <a:p>
            <a:pPr marL="0" indent="0">
              <a:buNone/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688581"/>
              </p:ext>
            </p:extLst>
          </p:nvPr>
        </p:nvGraphicFramePr>
        <p:xfrm>
          <a:off x="290944" y="1242235"/>
          <a:ext cx="8430492" cy="4109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3587">
                  <a:extLst>
                    <a:ext uri="{9D8B030D-6E8A-4147-A177-3AD203B41FA5}">
                      <a16:colId xmlns:a16="http://schemas.microsoft.com/office/drawing/2014/main" val="177740023"/>
                    </a:ext>
                  </a:extLst>
                </a:gridCol>
                <a:gridCol w="1323587">
                  <a:extLst>
                    <a:ext uri="{9D8B030D-6E8A-4147-A177-3AD203B41FA5}">
                      <a16:colId xmlns:a16="http://schemas.microsoft.com/office/drawing/2014/main" val="1541155298"/>
                    </a:ext>
                  </a:extLst>
                </a:gridCol>
                <a:gridCol w="1896861">
                  <a:extLst>
                    <a:ext uri="{9D8B030D-6E8A-4147-A177-3AD203B41FA5}">
                      <a16:colId xmlns:a16="http://schemas.microsoft.com/office/drawing/2014/main" val="3402359122"/>
                    </a:ext>
                  </a:extLst>
                </a:gridCol>
                <a:gridCol w="1397776">
                  <a:extLst>
                    <a:ext uri="{9D8B030D-6E8A-4147-A177-3AD203B41FA5}">
                      <a16:colId xmlns:a16="http://schemas.microsoft.com/office/drawing/2014/main" val="2279708946"/>
                    </a:ext>
                  </a:extLst>
                </a:gridCol>
                <a:gridCol w="1399462">
                  <a:extLst>
                    <a:ext uri="{9D8B030D-6E8A-4147-A177-3AD203B41FA5}">
                      <a16:colId xmlns:a16="http://schemas.microsoft.com/office/drawing/2014/main" val="3742389742"/>
                    </a:ext>
                  </a:extLst>
                </a:gridCol>
                <a:gridCol w="1089219">
                  <a:extLst>
                    <a:ext uri="{9D8B030D-6E8A-4147-A177-3AD203B41FA5}">
                      <a16:colId xmlns:a16="http://schemas.microsoft.com/office/drawing/2014/main" val="3170858527"/>
                    </a:ext>
                  </a:extLst>
                </a:gridCol>
              </a:tblGrid>
              <a:tr h="4485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Parameter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Definition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Formula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Measurement Mechanism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Measurement Tool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Target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5550739"/>
                  </a:ext>
                </a:extLst>
              </a:tr>
              <a:tr h="9086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MFS Accessibility Rate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percentage of successfully accessed MFS portal request  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(Number of request response received/Total Request Attempts)*100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Test Traffic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Billing Verification System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=100%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8162260"/>
                  </a:ext>
                </a:extLst>
              </a:tr>
              <a:tr h="13687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MFS Response Time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duration from when a request is made to when response is received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Average Response Duration for each USSD Command String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Test Traffic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Billing Verification System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service requests less than 5 seconds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6637721"/>
                  </a:ext>
                </a:extLst>
              </a:tr>
              <a:tr h="9086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MFS Success Rate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Percentage of successfully completed MFS request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(Number of completed service request/ Total number of service request) *100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Test Traffic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Billing Verification System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=100%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990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241053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0944" y="340924"/>
            <a:ext cx="7840911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pPr lvl="0"/>
            <a:r>
              <a:rPr lang="en-US" sz="3200" dirty="0"/>
              <a:t>Test Results and Analysis</a:t>
            </a:r>
          </a:p>
          <a:p>
            <a:endParaRPr lang="en-US" sz="2900" kern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04800" y="1311184"/>
            <a:ext cx="8686800" cy="4784816"/>
          </a:xfrm>
        </p:spPr>
        <p:txBody>
          <a:bodyPr/>
          <a:lstStyle/>
          <a:p>
            <a:r>
              <a:rPr lang="en-US" sz="2000" dirty="0" smtClean="0"/>
              <a:t>The parameters being assessed were benchmarked </a:t>
            </a:r>
            <a:r>
              <a:rPr lang="en-US" sz="2000" dirty="0"/>
              <a:t>against </a:t>
            </a:r>
            <a:r>
              <a:rPr lang="en-US" sz="2000" dirty="0" smtClean="0"/>
              <a:t>related compliance </a:t>
            </a:r>
            <a:r>
              <a:rPr lang="en-US" sz="2000" dirty="0"/>
              <a:t>requirements </a:t>
            </a:r>
            <a:r>
              <a:rPr lang="en-US" sz="2000" dirty="0" smtClean="0"/>
              <a:t>in draft QoS regulations, 2019.</a:t>
            </a:r>
          </a:p>
          <a:p>
            <a:endParaRPr lang="en-US" sz="2000" dirty="0" smtClean="0"/>
          </a:p>
          <a:p>
            <a:r>
              <a:rPr lang="en-US" sz="2000" dirty="0" smtClean="0"/>
              <a:t>The summary of the results of the QoS parameters under consideration for Operators X and Y are below:</a:t>
            </a:r>
          </a:p>
          <a:p>
            <a:pPr marL="0" indent="0">
              <a:buNone/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46" y="3124200"/>
            <a:ext cx="8851107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995693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0944" y="340924"/>
            <a:ext cx="7840911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pPr lvl="0"/>
            <a:r>
              <a:rPr lang="en-US" sz="3200" dirty="0"/>
              <a:t>Test Results and Analysis</a:t>
            </a:r>
          </a:p>
          <a:p>
            <a:endParaRPr lang="en-US" sz="2900" kern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46362" y="1352306"/>
            <a:ext cx="8416638" cy="4667493"/>
          </a:xfrm>
        </p:spPr>
        <p:txBody>
          <a:bodyPr/>
          <a:lstStyle/>
          <a:p>
            <a:pPr marL="0" indent="0">
              <a:buNone/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+mj-lt"/>
                <a:cs typeface="Times New Roman" panose="02020603050405020304" pitchFamily="18" charset="0"/>
              </a:rPr>
              <a:t>            Fig 2a: Benchmarking the QoS performances of Operators X and Y</a:t>
            </a:r>
            <a:endParaRPr lang="en-US" sz="1600" b="1" dirty="0">
              <a:latin typeface="+mj-lt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GB" sz="1300" u="sng" dirty="0" smtClean="0"/>
          </a:p>
          <a:p>
            <a:pPr marL="0" lvl="0" indent="0">
              <a:buNone/>
            </a:pPr>
            <a:r>
              <a:rPr lang="en-GB" sz="1300" u="sng" dirty="0" smtClean="0"/>
              <a:t>REMARKS:</a:t>
            </a:r>
          </a:p>
          <a:p>
            <a:pPr lvl="0"/>
            <a:r>
              <a:rPr lang="en-GB" sz="1400" dirty="0" smtClean="0"/>
              <a:t>Operators X and Y met the expected targets for all parameters tested (Accessibility Rate, Success Rate and Response Time). </a:t>
            </a:r>
            <a:endParaRPr lang="en-US" sz="1400" dirty="0" smtClean="0"/>
          </a:p>
          <a:p>
            <a:pPr lvl="0"/>
            <a:r>
              <a:rPr lang="en-GB" sz="1400" dirty="0" smtClean="0"/>
              <a:t>Operators X and Y attained 100% in Accessibility Rate and Success Rate and recorded average service response times of 1.81 secs and 1.61 secs respectively </a:t>
            </a:r>
            <a:endParaRPr lang="en-US" sz="1400" dirty="0" smtClean="0"/>
          </a:p>
          <a:p>
            <a:pPr marL="0" indent="0">
              <a:buNone/>
            </a:pPr>
            <a:endParaRPr lang="en-US" sz="1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52307"/>
            <a:ext cx="7628417" cy="291489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50520336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A CCAD Presentation v4 with inputs from DD-CCA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4550</TotalTime>
  <Words>809</Words>
  <Application>Microsoft Office PowerPoint</Application>
  <PresentationFormat>On-screen Show (4:3)</PresentationFormat>
  <Paragraphs>148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Wingdings</vt:lpstr>
      <vt:lpstr>NCA CCAD Presentation v4 with inputs from DD-CCA</vt:lpstr>
      <vt:lpstr>                                                                                                                                QOS TRIAL TESTING OF MOBILE FINANCIAL SERVICES (MFS) - CASE OF GHANA BY  Samuel K. Agyekum,  (Dep. Manager, NCA &amp; Vice Chairman, ITU-T SG 12 AFR)   </vt:lpstr>
      <vt:lpstr> Outline</vt:lpstr>
      <vt:lpstr> Outline</vt:lpstr>
      <vt:lpstr> Outline</vt:lpstr>
      <vt:lpstr> Outline</vt:lpstr>
      <vt:lpstr> Outline</vt:lpstr>
      <vt:lpstr> Outline</vt:lpstr>
      <vt:lpstr> Outline</vt:lpstr>
      <vt:lpstr> Outline</vt:lpstr>
      <vt:lpstr> Outline</vt:lpstr>
      <vt:lpstr>                                         Conclusion &amp; Way Forward </vt:lpstr>
      <vt:lpstr>Thank You for your time &amp;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&amp; CORPORATE AFFAIRS DIVISION</dc:title>
  <dc:creator>abed.bandim</dc:creator>
  <cp:lastModifiedBy>NCA</cp:lastModifiedBy>
  <cp:revision>501</cp:revision>
  <cp:lastPrinted>2017-11-02T09:04:04Z</cp:lastPrinted>
  <dcterms:created xsi:type="dcterms:W3CDTF">2013-07-15T11:47:46Z</dcterms:created>
  <dcterms:modified xsi:type="dcterms:W3CDTF">2019-07-31T09:29:41Z</dcterms:modified>
</cp:coreProperties>
</file>